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Lst>
  <p:sldSz cy="6858000" cx="12192000"/>
  <p:notesSz cx="6858000" cy="9144000"/>
  <p:embeddedFontLst>
    <p:embeddedFont>
      <p:font typeface="Roboto"/>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bold.fntdata"/><Relationship Id="rId10" Type="http://schemas.openxmlformats.org/officeDocument/2006/relationships/font" Target="fonts/Roboto-regular.fntdata"/><Relationship Id="rId13" Type="http://schemas.openxmlformats.org/officeDocument/2006/relationships/font" Target="fonts/Roboto-boldItalic.fntdata"/><Relationship Id="rId12"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jpg>
</file>

<file path=ppt/media/image3.png>
</file>

<file path=ppt/media/image4.jpg>
</file>

<file path=ppt/media/image5.png>
</file>

<file path=ppt/media/image6.gif>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0cf2ea79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The field and/or area in which you will be working</a:t>
            </a:r>
            <a:endParaRPr sz="1100">
              <a:solidFill>
                <a:srgbClr val="222222"/>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(b) The aim and objectives of your work.</a:t>
            </a:r>
            <a:endParaRPr sz="1100">
              <a:solidFill>
                <a:srgbClr val="222222"/>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(c) The importance of your work and its applications</a:t>
            </a:r>
            <a:endParaRPr sz="1100">
              <a:solidFill>
                <a:srgbClr val="222222"/>
              </a:solidFill>
              <a:latin typeface="Arial"/>
              <a:ea typeface="Arial"/>
              <a:cs typeface="Arial"/>
              <a:sym typeface="Arial"/>
            </a:endParaRPr>
          </a:p>
          <a:p>
            <a:pPr indent="0" lvl="0" marL="0" rtl="0" algn="l">
              <a:spcBef>
                <a:spcPts val="0"/>
              </a:spcBef>
              <a:spcAft>
                <a:spcPts val="0"/>
              </a:spcAft>
              <a:buNone/>
            </a:pPr>
            <a:r>
              <a:t/>
            </a:r>
            <a:endParaRPr/>
          </a:p>
        </p:txBody>
      </p:sp>
      <p:sp>
        <p:nvSpPr>
          <p:cNvPr id="97" name="Google Shape;97;g60cf2ea79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5.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8.gif"/><Relationship Id="rId5" Type="http://schemas.openxmlformats.org/officeDocument/2006/relationships/image" Target="../media/image6.gif"/><Relationship Id="rId6"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3"/>
          <p:cNvSpPr txBox="1"/>
          <p:nvPr>
            <p:ph type="ctrTitle"/>
          </p:nvPr>
        </p:nvSpPr>
        <p:spPr>
          <a:xfrm>
            <a:off x="2269067" y="2"/>
            <a:ext cx="9702799" cy="1595406"/>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000FF"/>
              </a:buClr>
              <a:buSzPts val="4600"/>
              <a:buFont typeface="Calibri"/>
              <a:buNone/>
            </a:pPr>
            <a:r>
              <a:rPr b="1" lang="en-IN" sz="4600">
                <a:solidFill>
                  <a:srgbClr val="0000FF"/>
                </a:solidFill>
              </a:rPr>
              <a:t>Department of Mechanical Engineering</a:t>
            </a:r>
            <a:br>
              <a:rPr lang="en-IN" sz="4600">
                <a:solidFill>
                  <a:srgbClr val="0000FF"/>
                </a:solidFill>
              </a:rPr>
            </a:br>
            <a:r>
              <a:rPr b="1" lang="en-IN" sz="4600">
                <a:solidFill>
                  <a:srgbClr val="C00000"/>
                </a:solidFill>
              </a:rPr>
              <a:t>Indian Institute of Technology Tirupati</a:t>
            </a:r>
            <a:endParaRPr b="1" sz="4600">
              <a:solidFill>
                <a:srgbClr val="C00000"/>
              </a:solidFill>
            </a:endParaRPr>
          </a:p>
        </p:txBody>
      </p:sp>
      <p:sp>
        <p:nvSpPr>
          <p:cNvPr id="89" name="Google Shape;89;p13"/>
          <p:cNvSpPr txBox="1"/>
          <p:nvPr>
            <p:ph idx="1" type="subTitle"/>
          </p:nvPr>
        </p:nvSpPr>
        <p:spPr>
          <a:xfrm>
            <a:off x="221453" y="1710717"/>
            <a:ext cx="11750411" cy="819668"/>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5600"/>
              <a:buNone/>
            </a:pPr>
            <a:r>
              <a:rPr lang="en-IN" sz="5600"/>
              <a:t>B. Tech Final Year Project Presentation</a:t>
            </a:r>
            <a:endParaRPr sz="5600"/>
          </a:p>
        </p:txBody>
      </p:sp>
      <p:pic>
        <p:nvPicPr>
          <p:cNvPr id="90" name="Google Shape;90;p13"/>
          <p:cNvPicPr preferRelativeResize="0"/>
          <p:nvPr/>
        </p:nvPicPr>
        <p:blipFill rotWithShape="1">
          <a:blip r:embed="rId3">
            <a:alphaModFix/>
          </a:blip>
          <a:srcRect b="10649" l="10959" r="10136" t="13872"/>
          <a:stretch/>
        </p:blipFill>
        <p:spPr>
          <a:xfrm>
            <a:off x="221456" y="254000"/>
            <a:ext cx="2047612" cy="1343894"/>
          </a:xfrm>
          <a:prstGeom prst="rect">
            <a:avLst/>
          </a:prstGeom>
          <a:noFill/>
          <a:ln>
            <a:noFill/>
          </a:ln>
        </p:spPr>
      </p:pic>
      <p:sp>
        <p:nvSpPr>
          <p:cNvPr id="91" name="Google Shape;91;p13"/>
          <p:cNvSpPr txBox="1"/>
          <p:nvPr/>
        </p:nvSpPr>
        <p:spPr>
          <a:xfrm>
            <a:off x="407722" y="2695459"/>
            <a:ext cx="11564143" cy="78483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4500">
                <a:solidFill>
                  <a:srgbClr val="00B050"/>
                </a:solidFill>
                <a:latin typeface="Calibri"/>
                <a:ea typeface="Calibri"/>
                <a:cs typeface="Calibri"/>
                <a:sym typeface="Calibri"/>
              </a:rPr>
              <a:t>DESIGN AND FABRICATION OF EXPERIMENT FOR DYNAMIC ANALYSIS OF MECHANISMS</a:t>
            </a:r>
            <a:endParaRPr/>
          </a:p>
        </p:txBody>
      </p:sp>
      <p:sp>
        <p:nvSpPr>
          <p:cNvPr id="92" name="Google Shape;92;p13"/>
          <p:cNvSpPr txBox="1"/>
          <p:nvPr/>
        </p:nvSpPr>
        <p:spPr>
          <a:xfrm>
            <a:off x="407722" y="4395683"/>
            <a:ext cx="5925000" cy="1754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3600"/>
              <a:buFont typeface="Calibri"/>
              <a:buAutoNum type="arabicPeriod"/>
            </a:pP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Aakash</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ME16B001</a:t>
            </a:r>
            <a:r>
              <a:rPr b="0" i="0" lang="en-IN" sz="3600" u="none" cap="none" strike="noStrike">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3600"/>
              <a:buFont typeface="Calibri"/>
              <a:buAutoNum type="arabicPeriod"/>
            </a:pPr>
            <a:r>
              <a:rPr b="0" i="0" lang="en-IN" sz="3600" u="none" cap="none" strike="noStrike">
                <a:solidFill>
                  <a:schemeClr val="dk1"/>
                </a:solidFill>
                <a:latin typeface="Calibri"/>
                <a:ea typeface="Calibri"/>
                <a:cs typeface="Calibri"/>
                <a:sym typeface="Calibri"/>
              </a:rPr>
              <a:t> A</a:t>
            </a:r>
            <a:r>
              <a:rPr lang="en-IN" sz="3600">
                <a:solidFill>
                  <a:schemeClr val="dk1"/>
                </a:solidFill>
                <a:latin typeface="Calibri"/>
                <a:ea typeface="Calibri"/>
                <a:cs typeface="Calibri"/>
                <a:sym typeface="Calibri"/>
              </a:rPr>
              <a:t>.</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Akhil</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ME16B003</a:t>
            </a:r>
            <a:r>
              <a:rPr b="0" i="0" lang="en-IN" sz="3600" u="none" cap="none" strike="noStrike">
                <a:solidFill>
                  <a:schemeClr val="dk1"/>
                </a:solidFill>
                <a:latin typeface="Calibri"/>
                <a:ea typeface="Calibri"/>
                <a:cs typeface="Calibri"/>
                <a:sym typeface="Calibri"/>
              </a:rPr>
              <a:t>)</a:t>
            </a:r>
            <a:endParaRPr b="0" i="0" sz="3600" u="none" cap="none" strike="noStrike">
              <a:solidFill>
                <a:schemeClr val="dk1"/>
              </a:solidFill>
              <a:latin typeface="Calibri"/>
              <a:ea typeface="Calibri"/>
              <a:cs typeface="Calibri"/>
              <a:sym typeface="Calibri"/>
            </a:endParaRPr>
          </a:p>
        </p:txBody>
      </p:sp>
      <p:sp>
        <p:nvSpPr>
          <p:cNvPr id="93" name="Google Shape;93;p13"/>
          <p:cNvSpPr txBox="1"/>
          <p:nvPr/>
        </p:nvSpPr>
        <p:spPr>
          <a:xfrm>
            <a:off x="5854100" y="4395675"/>
            <a:ext cx="5925000" cy="1188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2700" u="none" cap="none" strike="noStrike">
                <a:solidFill>
                  <a:schemeClr val="dk1"/>
                </a:solidFill>
                <a:latin typeface="Calibri"/>
                <a:ea typeface="Calibri"/>
                <a:cs typeface="Calibri"/>
                <a:sym typeface="Calibri"/>
              </a:rPr>
              <a:t>Supervised by</a:t>
            </a:r>
            <a:endParaRPr/>
          </a:p>
          <a:p>
            <a:pPr indent="-342900" lvl="0" marL="342900" marR="0" rtl="0" algn="l">
              <a:spcBef>
                <a:spcPts val="0"/>
              </a:spcBef>
              <a:spcAft>
                <a:spcPts val="0"/>
              </a:spcAft>
              <a:buClr>
                <a:schemeClr val="dk1"/>
              </a:buClr>
              <a:buSzPts val="2700"/>
              <a:buFont typeface="Calibri"/>
              <a:buAutoNum type="arabicPeriod"/>
            </a:pPr>
            <a:r>
              <a:rPr b="0" i="0" lang="en-IN" sz="2700" u="none" cap="none" strike="noStrike">
                <a:solidFill>
                  <a:schemeClr val="dk1"/>
                </a:solidFill>
                <a:latin typeface="Calibri"/>
                <a:ea typeface="Calibri"/>
                <a:cs typeface="Calibri"/>
                <a:sym typeface="Calibri"/>
              </a:rPr>
              <a:t>Dr. </a:t>
            </a:r>
            <a:r>
              <a:rPr lang="en-IN" sz="2700">
                <a:solidFill>
                  <a:schemeClr val="dk1"/>
                </a:solidFill>
                <a:latin typeface="Calibri"/>
                <a:ea typeface="Calibri"/>
                <a:cs typeface="Calibri"/>
                <a:sym typeface="Calibri"/>
              </a:rPr>
              <a:t>Sriram Sundar</a:t>
            </a:r>
            <a:r>
              <a:rPr b="0" i="0" lang="en-IN" sz="2700" u="none" cap="none" strike="noStrike">
                <a:solidFill>
                  <a:schemeClr val="dk1"/>
                </a:solidFill>
                <a:latin typeface="Calibri"/>
                <a:ea typeface="Calibri"/>
                <a:cs typeface="Calibri"/>
                <a:sym typeface="Calibri"/>
              </a:rPr>
              <a:t>, Assistant Prof of ME</a:t>
            </a:r>
            <a:endParaRPr b="0" i="0" sz="2700" u="none" cap="none" strike="noStrike">
              <a:solidFill>
                <a:schemeClr val="dk1"/>
              </a:solidFill>
              <a:latin typeface="Calibri"/>
              <a:ea typeface="Calibri"/>
              <a:cs typeface="Calibri"/>
              <a:sym typeface="Calibri"/>
            </a:endParaRPr>
          </a:p>
        </p:txBody>
      </p:sp>
      <p:sp>
        <p:nvSpPr>
          <p:cNvPr id="94" name="Google Shape;94;p13"/>
          <p:cNvSpPr txBox="1"/>
          <p:nvPr/>
        </p:nvSpPr>
        <p:spPr>
          <a:xfrm>
            <a:off x="221454" y="6150001"/>
            <a:ext cx="11750411" cy="55399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3000" u="none" cap="none" strike="noStrike">
                <a:solidFill>
                  <a:schemeClr val="dk1"/>
                </a:solidFill>
                <a:latin typeface="Calibri"/>
                <a:ea typeface="Calibri"/>
                <a:cs typeface="Calibri"/>
                <a:sym typeface="Calibri"/>
              </a:rPr>
              <a:t>Date: 2</a:t>
            </a:r>
            <a:r>
              <a:rPr b="1" lang="en-IN" sz="3000">
                <a:solidFill>
                  <a:schemeClr val="dk1"/>
                </a:solidFill>
                <a:latin typeface="Calibri"/>
                <a:ea typeface="Calibri"/>
                <a:cs typeface="Calibri"/>
                <a:sym typeface="Calibri"/>
              </a:rPr>
              <a:t>3</a:t>
            </a:r>
            <a:r>
              <a:rPr b="1" i="0" lang="en-IN" sz="3000" u="none" cap="none" strike="noStrike">
                <a:solidFill>
                  <a:schemeClr val="dk1"/>
                </a:solidFill>
                <a:latin typeface="Calibri"/>
                <a:ea typeface="Calibri"/>
                <a:cs typeface="Calibri"/>
                <a:sym typeface="Calibri"/>
              </a:rPr>
              <a:t>-</a:t>
            </a:r>
            <a:r>
              <a:rPr b="1" lang="en-IN" sz="3000">
                <a:solidFill>
                  <a:schemeClr val="dk1"/>
                </a:solidFill>
                <a:latin typeface="Calibri"/>
                <a:ea typeface="Calibri"/>
                <a:cs typeface="Calibri"/>
                <a:sym typeface="Calibri"/>
              </a:rPr>
              <a:t>AUG</a:t>
            </a:r>
            <a:r>
              <a:rPr b="1" i="0" lang="en-IN" sz="3000" u="none" cap="none" strike="noStrike">
                <a:solidFill>
                  <a:schemeClr val="dk1"/>
                </a:solidFill>
                <a:latin typeface="Calibri"/>
                <a:ea typeface="Calibri"/>
                <a:cs typeface="Calibri"/>
                <a:sym typeface="Calibri"/>
              </a:rPr>
              <a:t>-20</a:t>
            </a:r>
            <a:r>
              <a:rPr b="1" lang="en-IN" sz="3000">
                <a:solidFill>
                  <a:schemeClr val="dk1"/>
                </a:solidFill>
                <a:latin typeface="Calibri"/>
                <a:ea typeface="Calibri"/>
                <a:cs typeface="Calibri"/>
                <a:sym typeface="Calibri"/>
              </a:rPr>
              <a:t>19</a:t>
            </a:r>
            <a:endParaRPr b="1" i="0" sz="30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4"/>
          <p:cNvSpPr txBox="1"/>
          <p:nvPr>
            <p:ph type="title"/>
          </p:nvPr>
        </p:nvSpPr>
        <p:spPr>
          <a:xfrm>
            <a:off x="186268" y="79696"/>
            <a:ext cx="8018400" cy="831000"/>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Introduction and Objectives</a:t>
            </a:r>
            <a:endParaRPr/>
          </a:p>
        </p:txBody>
      </p:sp>
      <p:sp>
        <p:nvSpPr>
          <p:cNvPr id="100" name="Google Shape;100;p14"/>
          <p:cNvSpPr txBox="1"/>
          <p:nvPr>
            <p:ph idx="1" type="body"/>
          </p:nvPr>
        </p:nvSpPr>
        <p:spPr>
          <a:xfrm>
            <a:off x="186267" y="941064"/>
            <a:ext cx="11842200" cy="57804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SzPts val="1800"/>
              <a:buChar char="•"/>
            </a:pPr>
            <a:r>
              <a:rPr lang="en-IN"/>
              <a:t>To design and fabricate an experimental setup for static, kinematic and </a:t>
            </a:r>
            <a:r>
              <a:rPr lang="en-IN"/>
              <a:t>dynamic </a:t>
            </a:r>
            <a:r>
              <a:rPr lang="en-IN"/>
              <a:t>analysis of mechanism.</a:t>
            </a:r>
            <a:endParaRPr/>
          </a:p>
          <a:p>
            <a:pPr indent="-342900" lvl="0" marL="457200" rtl="0" algn="l">
              <a:lnSpc>
                <a:spcPct val="90000"/>
              </a:lnSpc>
              <a:spcBef>
                <a:spcPts val="0"/>
              </a:spcBef>
              <a:spcAft>
                <a:spcPts val="0"/>
              </a:spcAft>
              <a:buSzPts val="1800"/>
              <a:buChar char="•"/>
            </a:pPr>
            <a:r>
              <a:rPr lang="en-IN"/>
              <a:t>The setup will have retrofitted parts in order to let the student carry out multiple experiments in the same setup.</a:t>
            </a:r>
            <a:endParaRPr/>
          </a:p>
          <a:p>
            <a:pPr indent="-342900" lvl="0" marL="457200" rtl="0" algn="l">
              <a:spcBef>
                <a:spcPts val="0"/>
              </a:spcBef>
              <a:spcAft>
                <a:spcPts val="0"/>
              </a:spcAft>
              <a:buSzPts val="1800"/>
              <a:buChar char="•"/>
            </a:pPr>
            <a:r>
              <a:rPr lang="en-IN"/>
              <a:t>The experiment will supplement and reinforce the theoretical understanding of the undergraduate students taking the ME2206(KDM) by providing them the opportunity to match the analytical results with the actual experimental results.</a:t>
            </a:r>
            <a:endParaRPr/>
          </a:p>
          <a:p>
            <a:pPr indent="0" lvl="0" marL="457200" rtl="0" algn="l">
              <a:spcBef>
                <a:spcPts val="0"/>
              </a:spcBef>
              <a:spcAft>
                <a:spcPts val="0"/>
              </a:spcAft>
              <a:buNone/>
            </a:pPr>
            <a:r>
              <a:t/>
            </a:r>
            <a:endParaRPr/>
          </a:p>
        </p:txBody>
      </p:sp>
      <p:sp>
        <p:nvSpPr>
          <p:cNvPr id="101" name="Google Shape;101;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02" name="Google Shape;102;p14"/>
          <p:cNvSpPr txBox="1"/>
          <p:nvPr/>
        </p:nvSpPr>
        <p:spPr>
          <a:xfrm>
            <a:off x="8204661" y="79695"/>
            <a:ext cx="12168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03" name="Google Shape;103;p14"/>
          <p:cNvPicPr preferRelativeResize="0"/>
          <p:nvPr/>
        </p:nvPicPr>
        <p:blipFill rotWithShape="1">
          <a:blip r:embed="rId3">
            <a:alphaModFix/>
          </a:blip>
          <a:srcRect b="10649" l="10960" r="10131" t="13872"/>
          <a:stretch/>
        </p:blipFill>
        <p:spPr>
          <a:xfrm>
            <a:off x="9421359" y="79694"/>
            <a:ext cx="1285121" cy="830999"/>
          </a:xfrm>
          <a:prstGeom prst="rect">
            <a:avLst/>
          </a:prstGeom>
          <a:noFill/>
          <a:ln cap="flat" cmpd="sng" w="12700">
            <a:solidFill>
              <a:srgbClr val="00B050"/>
            </a:solidFill>
            <a:prstDash val="solid"/>
            <a:miter lim="800000"/>
            <a:headEnd len="sm" w="sm" type="none"/>
            <a:tailEnd len="sm" w="sm" type="none"/>
          </a:ln>
        </p:spPr>
      </p:pic>
      <p:sp>
        <p:nvSpPr>
          <p:cNvPr id="104" name="Google Shape;104;p14"/>
          <p:cNvSpPr txBox="1"/>
          <p:nvPr/>
        </p:nvSpPr>
        <p:spPr>
          <a:xfrm>
            <a:off x="10706480" y="79696"/>
            <a:ext cx="13227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sp>
        <p:nvSpPr>
          <p:cNvPr id="105" name="Google Shape;105;p14"/>
          <p:cNvSpPr txBox="1"/>
          <p:nvPr/>
        </p:nvSpPr>
        <p:spPr>
          <a:xfrm>
            <a:off x="6633175" y="6520700"/>
            <a:ext cx="9251100" cy="10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a:latin typeface="Calibri"/>
                <a:ea typeface="Calibri"/>
                <a:cs typeface="Calibri"/>
                <a:sym typeface="Calibri"/>
              </a:rPr>
              <a:t>source: sun labtech</a:t>
            </a:r>
            <a:endParaRPr>
              <a:latin typeface="Calibri"/>
              <a:ea typeface="Calibri"/>
              <a:cs typeface="Calibri"/>
              <a:sym typeface="Calibri"/>
            </a:endParaRPr>
          </a:p>
        </p:txBody>
      </p:sp>
      <p:pic>
        <p:nvPicPr>
          <p:cNvPr id="106" name="Google Shape;106;p14"/>
          <p:cNvPicPr preferRelativeResize="0"/>
          <p:nvPr/>
        </p:nvPicPr>
        <p:blipFill rotWithShape="1">
          <a:blip r:embed="rId4">
            <a:alphaModFix/>
          </a:blip>
          <a:srcRect b="49083" l="0" r="0" t="0"/>
          <a:stretch/>
        </p:blipFill>
        <p:spPr>
          <a:xfrm>
            <a:off x="1014704" y="4514200"/>
            <a:ext cx="4304546" cy="2191775"/>
          </a:xfrm>
          <a:prstGeom prst="rect">
            <a:avLst/>
          </a:prstGeom>
          <a:noFill/>
          <a:ln>
            <a:noFill/>
          </a:ln>
        </p:spPr>
      </p:pic>
      <p:pic>
        <p:nvPicPr>
          <p:cNvPr id="107" name="Google Shape;107;p14"/>
          <p:cNvPicPr preferRelativeResize="0"/>
          <p:nvPr/>
        </p:nvPicPr>
        <p:blipFill rotWithShape="1">
          <a:blip r:embed="rId5">
            <a:alphaModFix/>
          </a:blip>
          <a:srcRect b="26443" l="7966" r="6004" t="11146"/>
          <a:stretch/>
        </p:blipFill>
        <p:spPr>
          <a:xfrm>
            <a:off x="5937375" y="4039075"/>
            <a:ext cx="4916599" cy="2532425"/>
          </a:xfrm>
          <a:prstGeom prst="rect">
            <a:avLst/>
          </a:prstGeom>
          <a:noFill/>
          <a:ln>
            <a:noFill/>
          </a:ln>
        </p:spPr>
      </p:pic>
      <p:sp>
        <p:nvSpPr>
          <p:cNvPr id="108" name="Google Shape;108;p14"/>
          <p:cNvSpPr txBox="1"/>
          <p:nvPr/>
        </p:nvSpPr>
        <p:spPr>
          <a:xfrm>
            <a:off x="1509725" y="6448925"/>
            <a:ext cx="10174500" cy="10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a:latin typeface="Calibri"/>
                <a:ea typeface="Calibri"/>
                <a:cs typeface="Calibri"/>
                <a:sym typeface="Calibri"/>
              </a:rPr>
              <a:t>source: ardubotics.com</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5"/>
          <p:cNvSpPr txBox="1"/>
          <p:nvPr>
            <p:ph type="title"/>
          </p:nvPr>
        </p:nvSpPr>
        <p:spPr>
          <a:xfrm>
            <a:off x="186268" y="79696"/>
            <a:ext cx="8018394" cy="830998"/>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Plan</a:t>
            </a:r>
            <a:endParaRPr/>
          </a:p>
        </p:txBody>
      </p:sp>
      <p:sp>
        <p:nvSpPr>
          <p:cNvPr id="114" name="Google Shape;114;p15"/>
          <p:cNvSpPr txBox="1"/>
          <p:nvPr>
            <p:ph idx="1" type="body"/>
          </p:nvPr>
        </p:nvSpPr>
        <p:spPr>
          <a:xfrm>
            <a:off x="186275" y="3839100"/>
            <a:ext cx="11842200" cy="28824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0"/>
              </a:spcAft>
              <a:buClr>
                <a:schemeClr val="dk1"/>
              </a:buClr>
              <a:buSzPts val="2800"/>
              <a:buNone/>
            </a:pPr>
            <a:r>
              <a:rPr lang="en-IN"/>
              <a:t>Estimated budget : INR 25,000.00 - 30,000.00</a:t>
            </a:r>
            <a:endParaRPr/>
          </a:p>
          <a:p>
            <a:pPr indent="-50800" lvl="0" marL="228600" rtl="0" algn="l">
              <a:lnSpc>
                <a:spcPct val="90000"/>
              </a:lnSpc>
              <a:spcBef>
                <a:spcPts val="0"/>
              </a:spcBef>
              <a:spcAft>
                <a:spcPts val="0"/>
              </a:spcAft>
              <a:buClr>
                <a:schemeClr val="dk1"/>
              </a:buClr>
              <a:buSzPts val="2800"/>
              <a:buNone/>
            </a:pPr>
            <a:r>
              <a:t/>
            </a:r>
            <a:endParaRPr/>
          </a:p>
          <a:p>
            <a:pPr indent="-50800" lvl="0" marL="228600" rtl="0" algn="l">
              <a:spcBef>
                <a:spcPts val="0"/>
              </a:spcBef>
              <a:spcAft>
                <a:spcPts val="0"/>
              </a:spcAft>
              <a:buClr>
                <a:schemeClr val="dk1"/>
              </a:buClr>
              <a:buSzPts val="2800"/>
              <a:buNone/>
            </a:pPr>
            <a:r>
              <a:rPr lang="en-IN"/>
              <a:t>Probable sensors for </a:t>
            </a:r>
            <a:r>
              <a:rPr lang="en-IN"/>
              <a:t>instrumentation</a:t>
            </a:r>
            <a:r>
              <a:rPr lang="en-IN"/>
              <a:t>: Rotary encoders, Ultrasonic range sensors, linear accelerometers, strain gauges</a:t>
            </a:r>
            <a:endParaRPr/>
          </a:p>
        </p:txBody>
      </p:sp>
      <p:sp>
        <p:nvSpPr>
          <p:cNvPr id="115" name="Google Shape;115;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16" name="Google Shape;116;p15"/>
          <p:cNvSpPr txBox="1"/>
          <p:nvPr/>
        </p:nvSpPr>
        <p:spPr>
          <a:xfrm>
            <a:off x="8204661" y="79695"/>
            <a:ext cx="1216697" cy="830998"/>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17" name="Google Shape;117;p15"/>
          <p:cNvPicPr preferRelativeResize="0"/>
          <p:nvPr/>
        </p:nvPicPr>
        <p:blipFill rotWithShape="1">
          <a:blip r:embed="rId3">
            <a:alphaModFix/>
          </a:blip>
          <a:srcRect b="10649" l="10959" r="10136" t="13872"/>
          <a:stretch/>
        </p:blipFill>
        <p:spPr>
          <a:xfrm>
            <a:off x="9421359" y="79694"/>
            <a:ext cx="1285121" cy="830999"/>
          </a:xfrm>
          <a:prstGeom prst="rect">
            <a:avLst/>
          </a:prstGeom>
          <a:noFill/>
          <a:ln cap="flat" cmpd="sng" w="12700">
            <a:solidFill>
              <a:srgbClr val="00B050"/>
            </a:solidFill>
            <a:prstDash val="solid"/>
            <a:miter lim="800000"/>
            <a:headEnd len="sm" w="sm" type="none"/>
            <a:tailEnd len="sm" w="sm" type="none"/>
          </a:ln>
        </p:spPr>
      </p:pic>
      <p:sp>
        <p:nvSpPr>
          <p:cNvPr id="118" name="Google Shape;118;p15"/>
          <p:cNvSpPr txBox="1"/>
          <p:nvPr/>
        </p:nvSpPr>
        <p:spPr>
          <a:xfrm>
            <a:off x="10706480" y="79696"/>
            <a:ext cx="1322612" cy="830997"/>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grpSp>
        <p:nvGrpSpPr>
          <p:cNvPr id="119" name="Google Shape;119;p15"/>
          <p:cNvGrpSpPr/>
          <p:nvPr/>
        </p:nvGrpSpPr>
        <p:grpSpPr>
          <a:xfrm>
            <a:off x="4446128" y="703311"/>
            <a:ext cx="2676819" cy="1745104"/>
            <a:chOff x="4526679" y="1857800"/>
            <a:chExt cx="2480144" cy="1728853"/>
          </a:xfrm>
        </p:grpSpPr>
        <p:sp>
          <p:nvSpPr>
            <p:cNvPr id="120" name="Google Shape;120;p15"/>
            <p:cNvSpPr/>
            <p:nvPr/>
          </p:nvSpPr>
          <p:spPr>
            <a:xfrm>
              <a:off x="4849302"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1" name="Google Shape;121;p15"/>
            <p:cNvGrpSpPr/>
            <p:nvPr/>
          </p:nvGrpSpPr>
          <p:grpSpPr>
            <a:xfrm>
              <a:off x="4526679" y="1857800"/>
              <a:ext cx="2480144" cy="1728853"/>
              <a:chOff x="4526679" y="1857800"/>
              <a:chExt cx="2480144" cy="1728853"/>
            </a:xfrm>
          </p:grpSpPr>
          <p:grpSp>
            <p:nvGrpSpPr>
              <p:cNvPr id="122" name="Google Shape;122;p15"/>
              <p:cNvGrpSpPr/>
              <p:nvPr/>
            </p:nvGrpSpPr>
            <p:grpSpPr>
              <a:xfrm>
                <a:off x="4808316" y="2800065"/>
                <a:ext cx="92400" cy="411825"/>
                <a:chOff x="845575" y="2563700"/>
                <a:chExt cx="92400" cy="411825"/>
              </a:xfrm>
            </p:grpSpPr>
            <p:cxnSp>
              <p:nvCxnSpPr>
                <p:cNvPr id="123" name="Google Shape;123;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4" name="Google Shape;124;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5" name="Google Shape;125;p15"/>
              <p:cNvSpPr txBox="1"/>
              <p:nvPr/>
            </p:nvSpPr>
            <p:spPr>
              <a:xfrm>
                <a:off x="4526679" y="3215253"/>
                <a:ext cx="6927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sp>
            <p:nvSpPr>
              <p:cNvPr id="126" name="Google Shape;126;p15"/>
              <p:cNvSpPr txBox="1"/>
              <p:nvPr/>
            </p:nvSpPr>
            <p:spPr>
              <a:xfrm>
                <a:off x="4753223" y="185780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3D Modelling</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27" name="Google Shape;127;p15"/>
          <p:cNvGrpSpPr/>
          <p:nvPr/>
        </p:nvGrpSpPr>
        <p:grpSpPr>
          <a:xfrm>
            <a:off x="6506653" y="1556049"/>
            <a:ext cx="2936926" cy="1751969"/>
            <a:chOff x="6435810" y="2702596"/>
            <a:chExt cx="2721140" cy="1735654"/>
          </a:xfrm>
        </p:grpSpPr>
        <p:sp>
          <p:nvSpPr>
            <p:cNvPr id="128" name="Google Shape;128;p15"/>
            <p:cNvSpPr/>
            <p:nvPr/>
          </p:nvSpPr>
          <p:spPr>
            <a:xfrm>
              <a:off x="6807650" y="3079475"/>
              <a:ext cx="2349300" cy="133500"/>
            </a:xfrm>
            <a:prstGeom prst="rect">
              <a:avLst/>
            </a:prstGeom>
            <a:solidFill>
              <a:srgbClr val="08563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9" name="Google Shape;129;p15"/>
            <p:cNvGrpSpPr/>
            <p:nvPr/>
          </p:nvGrpSpPr>
          <p:grpSpPr>
            <a:xfrm>
              <a:off x="6435810" y="2702596"/>
              <a:ext cx="2494563" cy="1735654"/>
              <a:chOff x="6435810" y="2702596"/>
              <a:chExt cx="2494563" cy="1735654"/>
            </a:xfrm>
          </p:grpSpPr>
          <p:grpSp>
            <p:nvGrpSpPr>
              <p:cNvPr id="130" name="Google Shape;130;p15"/>
              <p:cNvGrpSpPr/>
              <p:nvPr/>
            </p:nvGrpSpPr>
            <p:grpSpPr>
              <a:xfrm rot="10800000">
                <a:off x="6760035" y="3079467"/>
                <a:ext cx="92400" cy="411825"/>
                <a:chOff x="2070100" y="2563700"/>
                <a:chExt cx="92400" cy="411825"/>
              </a:xfrm>
            </p:grpSpPr>
            <p:cxnSp>
              <p:nvCxnSpPr>
                <p:cNvPr id="131" name="Google Shape;131;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32" name="Google Shape;132;p15"/>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3" name="Google Shape;133;p15"/>
              <p:cNvSpPr txBox="1"/>
              <p:nvPr/>
            </p:nvSpPr>
            <p:spPr>
              <a:xfrm>
                <a:off x="6435810"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sp>
            <p:nvSpPr>
              <p:cNvPr id="134" name="Google Shape;134;p15"/>
              <p:cNvSpPr txBox="1"/>
              <p:nvPr/>
            </p:nvSpPr>
            <p:spPr>
              <a:xfrm>
                <a:off x="6676773" y="349445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IN" sz="1800">
                    <a:latin typeface="Roboto"/>
                    <a:ea typeface="Roboto"/>
                    <a:cs typeface="Roboto"/>
                    <a:sym typeface="Roboto"/>
                  </a:rPr>
                  <a:t>Prototyping, </a:t>
                </a:r>
                <a:r>
                  <a:rPr b="1" lang="en-IN" sz="1800">
                    <a:latin typeface="Roboto"/>
                    <a:ea typeface="Roboto"/>
                    <a:cs typeface="Roboto"/>
                    <a:sym typeface="Roboto"/>
                  </a:rPr>
                  <a:t> Fabrication and Testing</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35" name="Google Shape;135;p15"/>
          <p:cNvGrpSpPr/>
          <p:nvPr/>
        </p:nvGrpSpPr>
        <p:grpSpPr>
          <a:xfrm>
            <a:off x="95806" y="703310"/>
            <a:ext cx="2785382" cy="1745116"/>
            <a:chOff x="495991" y="1857798"/>
            <a:chExt cx="2580730" cy="1728865"/>
          </a:xfrm>
        </p:grpSpPr>
        <p:sp>
          <p:nvSpPr>
            <p:cNvPr id="136" name="Google Shape;136;p15"/>
            <p:cNvSpPr/>
            <p:nvPr/>
          </p:nvSpPr>
          <p:spPr>
            <a:xfrm>
              <a:off x="932600"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7" name="Google Shape;137;p15"/>
            <p:cNvGrpSpPr/>
            <p:nvPr/>
          </p:nvGrpSpPr>
          <p:grpSpPr>
            <a:xfrm>
              <a:off x="495991" y="1857798"/>
              <a:ext cx="2580730" cy="1728865"/>
              <a:chOff x="495991" y="1857798"/>
              <a:chExt cx="2580730" cy="1728865"/>
            </a:xfrm>
          </p:grpSpPr>
          <p:sp>
            <p:nvSpPr>
              <p:cNvPr id="138" name="Google Shape;138;p15"/>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39" name="Google Shape;139;p15"/>
              <p:cNvGrpSpPr/>
              <p:nvPr/>
            </p:nvGrpSpPr>
            <p:grpSpPr>
              <a:xfrm>
                <a:off x="881025" y="2800065"/>
                <a:ext cx="92400" cy="411825"/>
                <a:chOff x="845575" y="2563700"/>
                <a:chExt cx="92400" cy="411825"/>
              </a:xfrm>
            </p:grpSpPr>
            <p:cxnSp>
              <p:nvCxnSpPr>
                <p:cNvPr id="140" name="Google Shape;140;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41" name="Google Shape;141;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2" name="Google Shape;142;p15"/>
              <p:cNvSpPr txBox="1"/>
              <p:nvPr/>
            </p:nvSpPr>
            <p:spPr>
              <a:xfrm>
                <a:off x="823121" y="1857798"/>
                <a:ext cx="2253600" cy="359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Theoretical analysis </a:t>
                </a:r>
                <a:endParaRPr b="1" sz="18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43" name="Google Shape;143;p15"/>
          <p:cNvGrpSpPr/>
          <p:nvPr/>
        </p:nvGrpSpPr>
        <p:grpSpPr>
          <a:xfrm>
            <a:off x="2286358" y="1556049"/>
            <a:ext cx="2699713" cy="1751969"/>
            <a:chOff x="2525595" y="2702596"/>
            <a:chExt cx="2501355" cy="1735654"/>
          </a:xfrm>
        </p:grpSpPr>
        <p:sp>
          <p:nvSpPr>
            <p:cNvPr id="144" name="Google Shape;144;p15"/>
            <p:cNvSpPr/>
            <p:nvPr/>
          </p:nvSpPr>
          <p:spPr>
            <a:xfrm>
              <a:off x="2890952" y="3079475"/>
              <a:ext cx="1958400" cy="133500"/>
            </a:xfrm>
            <a:prstGeom prst="rect">
              <a:avLst/>
            </a:prstGeom>
            <a:solidFill>
              <a:srgbClr val="08563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5" name="Google Shape;145;p15"/>
            <p:cNvGrpSpPr/>
            <p:nvPr/>
          </p:nvGrpSpPr>
          <p:grpSpPr>
            <a:xfrm>
              <a:off x="2525595" y="2702596"/>
              <a:ext cx="2501355" cy="1735654"/>
              <a:chOff x="2525595" y="2702596"/>
              <a:chExt cx="2501355" cy="1735654"/>
            </a:xfrm>
          </p:grpSpPr>
          <p:sp>
            <p:nvSpPr>
              <p:cNvPr id="146" name="Google Shape;146;p15"/>
              <p:cNvSpPr txBox="1"/>
              <p:nvPr/>
            </p:nvSpPr>
            <p:spPr>
              <a:xfrm>
                <a:off x="2525595"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47" name="Google Shape;147;p15"/>
              <p:cNvGrpSpPr/>
              <p:nvPr/>
            </p:nvGrpSpPr>
            <p:grpSpPr>
              <a:xfrm rot="10800000">
                <a:off x="2849073" y="3079467"/>
                <a:ext cx="92400" cy="411825"/>
                <a:chOff x="2070100" y="2563700"/>
                <a:chExt cx="92400" cy="411825"/>
              </a:xfrm>
            </p:grpSpPr>
            <p:cxnSp>
              <p:nvCxnSpPr>
                <p:cNvPr id="148" name="Google Shape;148;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49" name="Google Shape;149;p15"/>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0" name="Google Shape;150;p15"/>
              <p:cNvSpPr txBox="1"/>
              <p:nvPr/>
            </p:nvSpPr>
            <p:spPr>
              <a:xfrm>
                <a:off x="2773350" y="349445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IN" sz="1800">
                    <a:latin typeface="Roboto"/>
                    <a:ea typeface="Roboto"/>
                    <a:cs typeface="Roboto"/>
                    <a:sym typeface="Roboto"/>
                  </a:rPr>
                  <a:t>GeoGebra Modelling and sensor identification</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51" name="Google Shape;151;p15"/>
          <p:cNvGrpSpPr/>
          <p:nvPr/>
        </p:nvGrpSpPr>
        <p:grpSpPr>
          <a:xfrm>
            <a:off x="8978550" y="703310"/>
            <a:ext cx="2785382" cy="1745116"/>
            <a:chOff x="495991" y="1857798"/>
            <a:chExt cx="2580730" cy="1728865"/>
          </a:xfrm>
        </p:grpSpPr>
        <p:sp>
          <p:nvSpPr>
            <p:cNvPr id="152" name="Google Shape;152;p15"/>
            <p:cNvSpPr/>
            <p:nvPr/>
          </p:nvSpPr>
          <p:spPr>
            <a:xfrm>
              <a:off x="932600"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3" name="Google Shape;153;p15"/>
            <p:cNvGrpSpPr/>
            <p:nvPr/>
          </p:nvGrpSpPr>
          <p:grpSpPr>
            <a:xfrm>
              <a:off x="495991" y="1857798"/>
              <a:ext cx="2580730" cy="1728865"/>
              <a:chOff x="495991" y="1857798"/>
              <a:chExt cx="2580730" cy="1728865"/>
            </a:xfrm>
          </p:grpSpPr>
          <p:sp>
            <p:nvSpPr>
              <p:cNvPr id="154" name="Google Shape;154;p15"/>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55" name="Google Shape;155;p15"/>
              <p:cNvGrpSpPr/>
              <p:nvPr/>
            </p:nvGrpSpPr>
            <p:grpSpPr>
              <a:xfrm>
                <a:off x="881025" y="2800065"/>
                <a:ext cx="92400" cy="411825"/>
                <a:chOff x="845575" y="2563700"/>
                <a:chExt cx="92400" cy="411825"/>
              </a:xfrm>
            </p:grpSpPr>
            <p:cxnSp>
              <p:nvCxnSpPr>
                <p:cNvPr id="156" name="Google Shape;156;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57" name="Google Shape;157;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8" name="Google Shape;158;p15"/>
              <p:cNvSpPr txBox="1"/>
              <p:nvPr/>
            </p:nvSpPr>
            <p:spPr>
              <a:xfrm>
                <a:off x="823121" y="1857798"/>
                <a:ext cx="2253600" cy="359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Documentation</a:t>
                </a:r>
                <a:endParaRPr b="1" sz="18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16"/>
          <p:cNvSpPr txBox="1"/>
          <p:nvPr>
            <p:ph type="title"/>
          </p:nvPr>
        </p:nvSpPr>
        <p:spPr>
          <a:xfrm>
            <a:off x="186268" y="79696"/>
            <a:ext cx="8018400" cy="831000"/>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959"/>
              <a:buFont typeface="Calibri"/>
              <a:buNone/>
            </a:pPr>
            <a:r>
              <a:rPr lang="en-IN" sz="3959"/>
              <a:t>Mechanism</a:t>
            </a:r>
            <a:endParaRPr sz="3959"/>
          </a:p>
        </p:txBody>
      </p:sp>
      <p:sp>
        <p:nvSpPr>
          <p:cNvPr id="164" name="Google Shape;164;p16"/>
          <p:cNvSpPr txBox="1"/>
          <p:nvPr>
            <p:ph idx="1" type="body"/>
          </p:nvPr>
        </p:nvSpPr>
        <p:spPr>
          <a:xfrm>
            <a:off x="186267" y="941064"/>
            <a:ext cx="11842200" cy="57804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165" name="Google Shape;165;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66" name="Google Shape;166;p16"/>
          <p:cNvSpPr txBox="1"/>
          <p:nvPr/>
        </p:nvSpPr>
        <p:spPr>
          <a:xfrm>
            <a:off x="8204661" y="79695"/>
            <a:ext cx="12168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67" name="Google Shape;167;p16"/>
          <p:cNvPicPr preferRelativeResize="0"/>
          <p:nvPr/>
        </p:nvPicPr>
        <p:blipFill rotWithShape="1">
          <a:blip r:embed="rId3">
            <a:alphaModFix/>
          </a:blip>
          <a:srcRect b="10649" l="10960" r="10131" t="13872"/>
          <a:stretch/>
        </p:blipFill>
        <p:spPr>
          <a:xfrm>
            <a:off x="9421359" y="85540"/>
            <a:ext cx="1285121" cy="825153"/>
          </a:xfrm>
          <a:prstGeom prst="rect">
            <a:avLst/>
          </a:prstGeom>
          <a:noFill/>
          <a:ln cap="flat" cmpd="sng" w="12700">
            <a:solidFill>
              <a:srgbClr val="00B050"/>
            </a:solidFill>
            <a:prstDash val="solid"/>
            <a:miter lim="800000"/>
            <a:headEnd len="sm" w="sm" type="none"/>
            <a:tailEnd len="sm" w="sm" type="none"/>
          </a:ln>
        </p:spPr>
      </p:pic>
      <p:sp>
        <p:nvSpPr>
          <p:cNvPr id="168" name="Google Shape;168;p16"/>
          <p:cNvSpPr txBox="1"/>
          <p:nvPr/>
        </p:nvSpPr>
        <p:spPr>
          <a:xfrm>
            <a:off x="10706480" y="79696"/>
            <a:ext cx="13227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pic>
        <p:nvPicPr>
          <p:cNvPr id="169" name="Google Shape;169;p16"/>
          <p:cNvPicPr preferRelativeResize="0"/>
          <p:nvPr/>
        </p:nvPicPr>
        <p:blipFill rotWithShape="1">
          <a:blip r:embed="rId4">
            <a:alphaModFix/>
          </a:blip>
          <a:srcRect b="0" l="0" r="24288" t="0"/>
          <a:stretch/>
        </p:blipFill>
        <p:spPr>
          <a:xfrm>
            <a:off x="560325" y="2032975"/>
            <a:ext cx="4777324" cy="3596600"/>
          </a:xfrm>
          <a:prstGeom prst="rect">
            <a:avLst/>
          </a:prstGeom>
          <a:noFill/>
          <a:ln>
            <a:noFill/>
          </a:ln>
        </p:spPr>
      </p:pic>
      <p:pic>
        <p:nvPicPr>
          <p:cNvPr id="170" name="Google Shape;170;p16"/>
          <p:cNvPicPr preferRelativeResize="0"/>
          <p:nvPr/>
        </p:nvPicPr>
        <p:blipFill>
          <a:blip r:embed="rId5">
            <a:alphaModFix/>
          </a:blip>
          <a:stretch>
            <a:fillRect/>
          </a:stretch>
        </p:blipFill>
        <p:spPr>
          <a:xfrm>
            <a:off x="6905625" y="4095750"/>
            <a:ext cx="2743200" cy="2591735"/>
          </a:xfrm>
          <a:prstGeom prst="rect">
            <a:avLst/>
          </a:prstGeom>
          <a:noFill/>
          <a:ln>
            <a:noFill/>
          </a:ln>
        </p:spPr>
      </p:pic>
      <p:pic>
        <p:nvPicPr>
          <p:cNvPr id="171" name="Google Shape;171;p16"/>
          <p:cNvPicPr preferRelativeResize="0"/>
          <p:nvPr/>
        </p:nvPicPr>
        <p:blipFill rotWithShape="1">
          <a:blip r:embed="rId6">
            <a:alphaModFix/>
          </a:blip>
          <a:srcRect b="15265" l="3409" r="0" t="7323"/>
          <a:stretch/>
        </p:blipFill>
        <p:spPr>
          <a:xfrm>
            <a:off x="5914575" y="1146625"/>
            <a:ext cx="5115375" cy="2757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7"/>
          <p:cNvSpPr txBox="1"/>
          <p:nvPr>
            <p:ph type="title"/>
          </p:nvPr>
        </p:nvSpPr>
        <p:spPr>
          <a:xfrm>
            <a:off x="186268" y="79696"/>
            <a:ext cx="8018394" cy="830998"/>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Literature Review</a:t>
            </a:r>
            <a:endParaRPr/>
          </a:p>
        </p:txBody>
      </p:sp>
      <p:sp>
        <p:nvSpPr>
          <p:cNvPr id="177" name="Google Shape;177;p17"/>
          <p:cNvSpPr txBox="1"/>
          <p:nvPr>
            <p:ph idx="1" type="body"/>
          </p:nvPr>
        </p:nvSpPr>
        <p:spPr>
          <a:xfrm>
            <a:off x="186267" y="941064"/>
            <a:ext cx="11842249" cy="5780411"/>
          </a:xfrm>
          <a:prstGeom prst="rect">
            <a:avLst/>
          </a:prstGeom>
          <a:noFill/>
          <a:ln>
            <a:noFill/>
          </a:ln>
        </p:spPr>
        <p:txBody>
          <a:bodyPr anchorCtr="0" anchor="t" bIns="45700" lIns="91425" spcFirstLastPara="1" rIns="91425" wrap="square" tIns="45700">
            <a:noAutofit/>
          </a:bodyPr>
          <a:lstStyle/>
          <a:p>
            <a:pPr indent="0" lvl="0" marL="457200" rtl="0" algn="l">
              <a:lnSpc>
                <a:spcPct val="90000"/>
              </a:lnSpc>
              <a:spcBef>
                <a:spcPts val="0"/>
              </a:spcBef>
              <a:spcAft>
                <a:spcPts val="0"/>
              </a:spcAft>
              <a:buNone/>
            </a:pPr>
            <a:r>
              <a:t/>
            </a:r>
            <a:endParaRPr/>
          </a:p>
          <a:p>
            <a:pPr indent="-342900" lvl="0" marL="457200" rtl="0" algn="l">
              <a:lnSpc>
                <a:spcPct val="90000"/>
              </a:lnSpc>
              <a:spcBef>
                <a:spcPts val="0"/>
              </a:spcBef>
              <a:spcAft>
                <a:spcPts val="0"/>
              </a:spcAft>
              <a:buSzPts val="1800"/>
              <a:buChar char="•"/>
            </a:pPr>
            <a:r>
              <a:rPr lang="en-IN"/>
              <a:t>Kinematics and Dynamics of Machinery, Robert L. Norton</a:t>
            </a:r>
            <a:endParaRPr/>
          </a:p>
          <a:p>
            <a:pPr indent="-342900" lvl="0" marL="457200" rtl="0" algn="l">
              <a:lnSpc>
                <a:spcPct val="90000"/>
              </a:lnSpc>
              <a:spcBef>
                <a:spcPts val="0"/>
              </a:spcBef>
              <a:spcAft>
                <a:spcPts val="0"/>
              </a:spcAft>
              <a:buSzPts val="1800"/>
              <a:buChar char="•"/>
            </a:pPr>
            <a:r>
              <a:rPr lang="en-IN"/>
              <a:t>Theory of Mechanisms and Machines, Ghosh and Mallik</a:t>
            </a:r>
            <a:endParaRPr/>
          </a:p>
          <a:p>
            <a:pPr indent="-342900" lvl="0" marL="457200" rtl="0" algn="l">
              <a:lnSpc>
                <a:spcPct val="90000"/>
              </a:lnSpc>
              <a:spcBef>
                <a:spcPts val="0"/>
              </a:spcBef>
              <a:spcAft>
                <a:spcPts val="0"/>
              </a:spcAft>
              <a:buSzPts val="1800"/>
              <a:buChar char="•"/>
            </a:pPr>
            <a:r>
              <a:rPr lang="en-IN"/>
              <a:t>Theory of Machines and Mechanisms, Uicker, Pennock and Shigley</a:t>
            </a:r>
            <a:endParaRPr/>
          </a:p>
        </p:txBody>
      </p:sp>
      <p:sp>
        <p:nvSpPr>
          <p:cNvPr id="178" name="Google Shape;178;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79" name="Google Shape;179;p17"/>
          <p:cNvSpPr txBox="1"/>
          <p:nvPr/>
        </p:nvSpPr>
        <p:spPr>
          <a:xfrm>
            <a:off x="8204661" y="79695"/>
            <a:ext cx="1216697" cy="830998"/>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80" name="Google Shape;180;p17"/>
          <p:cNvPicPr preferRelativeResize="0"/>
          <p:nvPr/>
        </p:nvPicPr>
        <p:blipFill rotWithShape="1">
          <a:blip r:embed="rId3">
            <a:alphaModFix/>
          </a:blip>
          <a:srcRect b="10649" l="10959" r="10136" t="13872"/>
          <a:stretch/>
        </p:blipFill>
        <p:spPr>
          <a:xfrm>
            <a:off x="9421359" y="85540"/>
            <a:ext cx="1285121" cy="825153"/>
          </a:xfrm>
          <a:prstGeom prst="rect">
            <a:avLst/>
          </a:prstGeom>
          <a:noFill/>
          <a:ln cap="flat" cmpd="sng" w="12700">
            <a:solidFill>
              <a:srgbClr val="00B050"/>
            </a:solidFill>
            <a:prstDash val="solid"/>
            <a:miter lim="800000"/>
            <a:headEnd len="sm" w="sm" type="none"/>
            <a:tailEnd len="sm" w="sm" type="none"/>
          </a:ln>
        </p:spPr>
      </p:pic>
      <p:sp>
        <p:nvSpPr>
          <p:cNvPr id="181" name="Google Shape;181;p17"/>
          <p:cNvSpPr txBox="1"/>
          <p:nvPr/>
        </p:nvSpPr>
        <p:spPr>
          <a:xfrm>
            <a:off x="10706480" y="79696"/>
            <a:ext cx="1322612" cy="830997"/>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